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42" d="100"/>
          <a:sy n="142" d="100"/>
        </p:scale>
        <p:origin x="-120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2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627534"/>
            <a:ext cx="81009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>
                <a:latin typeface="+mn-lt"/>
              </a:rPr>
              <a:t>Кодирование</a:t>
            </a:r>
            <a:r>
              <a:rPr lang="ru-RU" sz="1600" dirty="0">
                <a:latin typeface="+mn-lt"/>
              </a:rPr>
              <a:t> – преобразование информации в форму, удобную для хранения, передачи или обработки.</a:t>
            </a:r>
          </a:p>
          <a:p>
            <a:pPr algn="just"/>
            <a:r>
              <a:rPr lang="ru-RU" sz="1600" b="1" i="1" dirty="0">
                <a:latin typeface="+mn-lt"/>
              </a:rPr>
              <a:t>Код</a:t>
            </a:r>
            <a:r>
              <a:rPr lang="ru-RU" sz="1600" dirty="0">
                <a:latin typeface="+mn-lt"/>
              </a:rPr>
              <a:t> – система условных обозначений (кодовых слов), используемых для представления информации.</a:t>
            </a:r>
          </a:p>
          <a:p>
            <a:r>
              <a:rPr lang="ru-RU" sz="1600" b="1" i="1" dirty="0">
                <a:latin typeface="+mn-lt"/>
              </a:rPr>
              <a:t>Кодовая</a:t>
            </a:r>
            <a:r>
              <a:rPr lang="ru-RU" sz="1600" dirty="0">
                <a:latin typeface="+mn-lt"/>
              </a:rPr>
              <a:t> </a:t>
            </a:r>
            <a:r>
              <a:rPr lang="ru-RU" sz="1600" b="1" i="1" dirty="0">
                <a:latin typeface="+mn-lt"/>
              </a:rPr>
              <a:t>таблица</a:t>
            </a:r>
            <a:r>
              <a:rPr lang="ru-RU" sz="1600" dirty="0">
                <a:latin typeface="+mn-lt"/>
              </a:rPr>
              <a:t> – совокупность используемых кодовых слов и их значений.</a:t>
            </a:r>
          </a:p>
          <a:p>
            <a:r>
              <a:rPr lang="ru-RU" sz="1600" b="1" i="1" dirty="0">
                <a:latin typeface="+mn-lt"/>
              </a:rPr>
              <a:t>Равномерные</a:t>
            </a:r>
            <a:r>
              <a:rPr lang="ru-RU" sz="1600" dirty="0">
                <a:latin typeface="+mn-lt"/>
              </a:rPr>
              <a:t> </a:t>
            </a:r>
            <a:r>
              <a:rPr lang="ru-RU" sz="1600" b="1" i="1" dirty="0">
                <a:latin typeface="+mn-lt"/>
              </a:rPr>
              <a:t>коды</a:t>
            </a:r>
            <a:r>
              <a:rPr lang="ru-RU" sz="1600" dirty="0">
                <a:latin typeface="+mn-lt"/>
              </a:rPr>
              <a:t> – в кодовых словах одинаковое количество символов.</a:t>
            </a:r>
          </a:p>
          <a:p>
            <a:r>
              <a:rPr lang="ru-RU" sz="1600" b="1" i="1" dirty="0">
                <a:latin typeface="+mn-lt"/>
              </a:rPr>
              <a:t>Неравномерные</a:t>
            </a:r>
            <a:r>
              <a:rPr lang="ru-RU" sz="1600" dirty="0">
                <a:latin typeface="+mn-lt"/>
              </a:rPr>
              <a:t> </a:t>
            </a:r>
            <a:r>
              <a:rPr lang="ru-RU" sz="1600" b="1" i="1" dirty="0">
                <a:latin typeface="+mn-lt"/>
              </a:rPr>
              <a:t>коды</a:t>
            </a:r>
            <a:r>
              <a:rPr lang="ru-RU" sz="1600" dirty="0">
                <a:latin typeface="+mn-lt"/>
              </a:rPr>
              <a:t> – в кодовых словах разное количество символов.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7524" y="2571750"/>
            <a:ext cx="831692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>
                <a:latin typeface="+mn-lt"/>
              </a:rPr>
              <a:t>Для декодирования равномерного кода достаточно разбить сообщение на группы символов в соответствии с разрядностью кода</a:t>
            </a:r>
            <a:r>
              <a:rPr lang="ru-RU" sz="1600" dirty="0" smtClean="0">
                <a:latin typeface="+mn-lt"/>
              </a:rPr>
              <a:t>.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1600" dirty="0" smtClean="0">
                <a:latin typeface="+mn-lt"/>
              </a:rPr>
              <a:t>Код </a:t>
            </a:r>
            <a:r>
              <a:rPr lang="ru-RU" sz="1600" dirty="0">
                <a:latin typeface="+mn-lt"/>
              </a:rPr>
              <a:t>Бодо (равномерный пятиразрядный</a:t>
            </a:r>
            <a:r>
              <a:rPr lang="ru-RU" sz="1600" dirty="0" smtClean="0">
                <a:latin typeface="+mn-lt"/>
              </a:rPr>
              <a:t>):</a:t>
            </a:r>
            <a:br>
              <a:rPr lang="ru-RU" sz="1600" dirty="0" smtClean="0">
                <a:latin typeface="+mn-lt"/>
              </a:rPr>
            </a:br>
            <a:r>
              <a:rPr lang="ru-RU" sz="1600" dirty="0" smtClean="0">
                <a:latin typeface="+mn-lt"/>
              </a:rPr>
              <a:t>                   </a:t>
            </a:r>
            <a:r>
              <a:rPr lang="ru-RU" sz="1600" b="1" u="sng" dirty="0" smtClean="0">
                <a:latin typeface="Courier New"/>
                <a:ea typeface="Calibri"/>
              </a:rPr>
              <a:t>о</a:t>
            </a:r>
            <a:r>
              <a:rPr lang="ru-RU" sz="1600" b="1" u="sng" dirty="0">
                <a:latin typeface="Courier New"/>
                <a:ea typeface="Calibri"/>
              </a:rPr>
              <a:t>..</a:t>
            </a:r>
            <a:r>
              <a:rPr lang="ru-RU" sz="1600" b="1" u="sng" dirty="0" err="1">
                <a:latin typeface="Courier New"/>
                <a:ea typeface="Calibri"/>
              </a:rPr>
              <a:t>оо</a:t>
            </a:r>
            <a:r>
              <a:rPr lang="ru-RU" sz="1600" b="1" dirty="0">
                <a:latin typeface="Courier New"/>
                <a:ea typeface="Calibri"/>
              </a:rPr>
              <a:t> </a:t>
            </a:r>
            <a:r>
              <a:rPr lang="ru-RU" sz="1600" b="1" u="sng" dirty="0">
                <a:latin typeface="Courier New"/>
                <a:ea typeface="Calibri"/>
              </a:rPr>
              <a:t>..</a:t>
            </a:r>
            <a:r>
              <a:rPr lang="ru-RU" sz="1600" b="1" u="sng" dirty="0" err="1">
                <a:latin typeface="Courier New"/>
                <a:ea typeface="Calibri"/>
              </a:rPr>
              <a:t>ооо</a:t>
            </a:r>
            <a:r>
              <a:rPr lang="ru-RU" sz="1600" b="1" dirty="0">
                <a:latin typeface="Courier New"/>
                <a:ea typeface="Calibri"/>
              </a:rPr>
              <a:t> </a:t>
            </a:r>
            <a:r>
              <a:rPr lang="ru-RU" sz="1600" b="1" u="sng" dirty="0" err="1">
                <a:latin typeface="Courier New"/>
                <a:ea typeface="Calibri"/>
              </a:rPr>
              <a:t>оо</a:t>
            </a:r>
            <a:r>
              <a:rPr lang="ru-RU" sz="1600" b="1" u="sng" dirty="0">
                <a:latin typeface="Courier New"/>
                <a:ea typeface="Calibri"/>
              </a:rPr>
              <a:t>..о</a:t>
            </a:r>
            <a:r>
              <a:rPr lang="ru-RU" sz="1600" b="1" dirty="0">
                <a:latin typeface="Courier New"/>
                <a:ea typeface="Calibri"/>
              </a:rPr>
              <a:t> </a:t>
            </a:r>
            <a:r>
              <a:rPr lang="ru-RU" sz="1600" b="1" u="sng" dirty="0">
                <a:latin typeface="Courier New"/>
                <a:ea typeface="Calibri"/>
              </a:rPr>
              <a:t>.</a:t>
            </a:r>
            <a:r>
              <a:rPr lang="ru-RU" sz="1600" b="1" u="sng" dirty="0" err="1" smtClean="0">
                <a:latin typeface="Courier New"/>
                <a:ea typeface="Calibri"/>
              </a:rPr>
              <a:t>оооо</a:t>
            </a:r>
            <a:r>
              <a:rPr lang="ru-RU" sz="1600" b="1" u="sng" dirty="0" smtClean="0">
                <a:latin typeface="Courier New"/>
                <a:ea typeface="Calibri"/>
              </a:rPr>
              <a:t/>
            </a:r>
            <a:br>
              <a:rPr lang="ru-RU" sz="1600" b="1" u="sng" dirty="0" smtClean="0">
                <a:latin typeface="Courier New"/>
                <a:ea typeface="Calibri"/>
              </a:rPr>
            </a:br>
            <a:r>
              <a:rPr lang="ru-RU" sz="1600" dirty="0" smtClean="0">
                <a:latin typeface="Courier New"/>
                <a:ea typeface="Calibri"/>
              </a:rPr>
              <a:t>         </a:t>
            </a:r>
            <a:r>
              <a:rPr lang="en-US" sz="1600" dirty="0" smtClean="0">
                <a:latin typeface="Courier New"/>
                <a:ea typeface="Calibri"/>
              </a:rPr>
              <a:t>W  </a:t>
            </a:r>
            <a:r>
              <a:rPr lang="en-US" sz="1600" dirty="0">
                <a:latin typeface="Courier New"/>
                <a:ea typeface="Calibri"/>
              </a:rPr>
              <a:t>   O     R     D   </a:t>
            </a:r>
            <a:endParaRPr lang="ru-RU" sz="1600" dirty="0">
              <a:latin typeface="Times New Roman"/>
              <a:ea typeface="Calibri"/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latin typeface="+mn-lt"/>
              </a:rPr>
              <a:t>Код </a:t>
            </a:r>
            <a:r>
              <a:rPr lang="en-US" sz="1600" dirty="0">
                <a:latin typeface="+mn-lt"/>
              </a:rPr>
              <a:t>ASCII (</a:t>
            </a:r>
            <a:r>
              <a:rPr lang="ru-RU" sz="1600" dirty="0">
                <a:latin typeface="+mn-lt"/>
              </a:rPr>
              <a:t>равномерный восьмиразрядный</a:t>
            </a:r>
            <a:r>
              <a:rPr lang="en-US" sz="1600" dirty="0" smtClean="0">
                <a:latin typeface="+mn-lt"/>
              </a:rPr>
              <a:t>):</a:t>
            </a:r>
            <a:r>
              <a:rPr lang="ru-RU" sz="1600" dirty="0" smtClean="0">
                <a:latin typeface="+mn-lt"/>
              </a:rPr>
              <a:t/>
            </a:r>
            <a:br>
              <a:rPr lang="ru-RU" sz="1600" dirty="0" smtClean="0">
                <a:latin typeface="+mn-lt"/>
              </a:rPr>
            </a:br>
            <a:r>
              <a:rPr lang="ru-RU" sz="1600" dirty="0" smtClean="0">
                <a:latin typeface="+mn-lt"/>
              </a:rPr>
              <a:t>              </a:t>
            </a:r>
            <a:r>
              <a:rPr lang="en-US" sz="1600" b="1" u="sng" dirty="0" smtClean="0">
                <a:latin typeface="Courier New"/>
                <a:ea typeface="Calibri"/>
              </a:rPr>
              <a:t>01010111</a:t>
            </a:r>
            <a:r>
              <a:rPr lang="en-US" sz="1600" b="1" dirty="0">
                <a:latin typeface="Courier New"/>
                <a:ea typeface="Calibri"/>
              </a:rPr>
              <a:t> </a:t>
            </a:r>
            <a:r>
              <a:rPr lang="en-US" sz="1600" b="1" u="sng" dirty="0">
                <a:latin typeface="Courier New"/>
                <a:ea typeface="Calibri"/>
              </a:rPr>
              <a:t>01001111</a:t>
            </a:r>
            <a:r>
              <a:rPr lang="en-US" sz="1600" b="1" dirty="0">
                <a:latin typeface="Courier New"/>
                <a:ea typeface="Calibri"/>
              </a:rPr>
              <a:t> </a:t>
            </a:r>
            <a:r>
              <a:rPr lang="en-US" sz="1600" b="1" u="sng" dirty="0">
                <a:latin typeface="Courier New"/>
                <a:ea typeface="Calibri"/>
              </a:rPr>
              <a:t>01010010</a:t>
            </a:r>
            <a:r>
              <a:rPr lang="en-US" sz="1600" b="1" dirty="0">
                <a:latin typeface="Courier New"/>
                <a:ea typeface="Calibri"/>
              </a:rPr>
              <a:t> </a:t>
            </a:r>
            <a:r>
              <a:rPr lang="en-US" sz="1600" b="1" u="sng" dirty="0">
                <a:latin typeface="Courier New"/>
                <a:ea typeface="Calibri"/>
              </a:rPr>
              <a:t>01000100</a:t>
            </a:r>
            <a:r>
              <a:rPr lang="en-US" sz="1600" b="1" dirty="0">
                <a:latin typeface="Courier New"/>
                <a:ea typeface="Calibri"/>
              </a:rPr>
              <a:t> </a:t>
            </a:r>
            <a:r>
              <a:rPr lang="ru-RU" sz="1600" b="1" dirty="0" smtClean="0">
                <a:latin typeface="Courier New"/>
                <a:ea typeface="Calibri"/>
              </a:rPr>
              <a:t/>
            </a:r>
            <a:br>
              <a:rPr lang="ru-RU" sz="1600" b="1" dirty="0" smtClean="0">
                <a:latin typeface="Courier New"/>
                <a:ea typeface="Calibri"/>
              </a:rPr>
            </a:br>
            <a:r>
              <a:rPr lang="ru-RU" sz="1600" b="1" dirty="0" smtClean="0">
                <a:latin typeface="Courier New"/>
                <a:ea typeface="Calibri"/>
              </a:rPr>
              <a:t>      </a:t>
            </a:r>
            <a:r>
              <a:rPr lang="en-US" sz="1600" dirty="0" smtClean="0">
                <a:latin typeface="Courier New"/>
                <a:ea typeface="Calibri"/>
              </a:rPr>
              <a:t>   </a:t>
            </a:r>
            <a:r>
              <a:rPr lang="en-US" sz="1600" dirty="0">
                <a:latin typeface="Courier New"/>
                <a:ea typeface="Calibri"/>
              </a:rPr>
              <a:t>W        O        R        D     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9532" y="627534"/>
            <a:ext cx="84609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latin typeface="+mn-lt"/>
              </a:rPr>
              <a:t>При декодировании неравномерного кода может возникнуть </a:t>
            </a:r>
            <a:r>
              <a:rPr lang="ru-RU" sz="1600" dirty="0" smtClean="0">
                <a:latin typeface="+mn-lt"/>
              </a:rPr>
              <a:t>неоднозначность. Возможность </a:t>
            </a:r>
            <a:r>
              <a:rPr lang="ru-RU" sz="1600" dirty="0">
                <a:latin typeface="+mn-lt"/>
              </a:rPr>
              <a:t>однозначного декодирования существует, если код является </a:t>
            </a:r>
            <a:r>
              <a:rPr lang="ru-RU" sz="1600" i="1" dirty="0">
                <a:latin typeface="+mn-lt"/>
              </a:rPr>
              <a:t>префиксным</a:t>
            </a:r>
            <a:r>
              <a:rPr lang="ru-RU" sz="1600" dirty="0">
                <a:latin typeface="+mn-lt"/>
              </a:rPr>
              <a:t> или </a:t>
            </a:r>
            <a:r>
              <a:rPr lang="ru-RU" sz="1600" i="1" dirty="0">
                <a:latin typeface="+mn-lt"/>
              </a:rPr>
              <a:t>постфиксным</a:t>
            </a:r>
            <a:r>
              <a:rPr lang="ru-RU" sz="1600" dirty="0">
                <a:latin typeface="+mn-lt"/>
              </a:rPr>
              <a:t>.</a:t>
            </a:r>
          </a:p>
          <a:p>
            <a:pPr lvl="0" algn="just"/>
            <a:r>
              <a:rPr lang="ru-RU" sz="1600" b="1" i="1" dirty="0">
                <a:latin typeface="+mn-lt"/>
              </a:rPr>
              <a:t>Префиксный код </a:t>
            </a:r>
            <a:r>
              <a:rPr lang="ru-RU" sz="1600" dirty="0">
                <a:latin typeface="+mn-lt"/>
              </a:rPr>
              <a:t>– никакое кодовое слово не является началом другого (более длинного) кодового слова. Декодирование следует вести </a:t>
            </a:r>
            <a:r>
              <a:rPr lang="ru-RU" sz="1600" i="1" dirty="0">
                <a:latin typeface="+mn-lt"/>
              </a:rPr>
              <a:t>слева направо</a:t>
            </a:r>
            <a:r>
              <a:rPr lang="ru-RU" sz="1600" dirty="0">
                <a:latin typeface="+mn-lt"/>
              </a:rPr>
              <a:t>.</a:t>
            </a:r>
          </a:p>
          <a:p>
            <a:pPr lvl="0" algn="just"/>
            <a:r>
              <a:rPr lang="ru-RU" sz="1600" b="1" i="1" dirty="0">
                <a:latin typeface="+mn-lt"/>
              </a:rPr>
              <a:t>Постфиксный код </a:t>
            </a:r>
            <a:r>
              <a:rPr lang="ru-RU" sz="1600" dirty="0">
                <a:latin typeface="+mn-lt"/>
              </a:rPr>
              <a:t>– никакое кодовое слово не является окончанием другого (более длинного) кодового слова. Декодирование следует вести </a:t>
            </a:r>
            <a:r>
              <a:rPr lang="ru-RU" sz="1600" i="1" dirty="0">
                <a:latin typeface="+mn-lt"/>
              </a:rPr>
              <a:t>справа налево</a:t>
            </a:r>
            <a:r>
              <a:rPr lang="ru-RU" sz="1600" dirty="0" smtClean="0">
                <a:latin typeface="+mn-lt"/>
              </a:rPr>
              <a:t>.</a:t>
            </a:r>
          </a:p>
          <a:p>
            <a:pPr lvl="0"/>
            <a:r>
              <a:rPr lang="ru-RU" sz="1600" dirty="0">
                <a:latin typeface="+mn-lt"/>
              </a:rPr>
              <a:t>Например, даны коды 5 букв: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388112"/>
              </p:ext>
            </p:extLst>
          </p:nvPr>
        </p:nvGraphicFramePr>
        <p:xfrm>
          <a:off x="3023829" y="2391730"/>
          <a:ext cx="2988331" cy="505460"/>
        </p:xfrm>
        <a:graphic>
          <a:graphicData uri="http://schemas.openxmlformats.org/drawingml/2006/table">
            <a:tbl>
              <a:tblPr firstRow="1" firstCol="1" bandRow="1"/>
              <a:tblGrid>
                <a:gridCol w="600662"/>
                <a:gridCol w="594778"/>
                <a:gridCol w="599057"/>
                <a:gridCol w="596917"/>
                <a:gridCol w="596917"/>
              </a:tblGrid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/>
                          <a:ea typeface="Times New Roman"/>
                        </a:rPr>
                        <a:t>A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/>
                          <a:ea typeface="Times New Roman"/>
                        </a:rPr>
                        <a:t>B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/>
                          <a:ea typeface="Times New Roman"/>
                        </a:rPr>
                        <a:t>C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ourier New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/>
                          <a:ea typeface="Times New Roman"/>
                        </a:rPr>
                        <a:t>E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/>
                      <a:r>
                        <a:rPr lang="ru-RU" sz="1200" spc="-1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000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pc="-1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01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pc="2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pc="-1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pc="-1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011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8089" y="2967794"/>
            <a:ext cx="84609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Необходимо декодировать следующее сообщение: </a:t>
            </a:r>
            <a:r>
              <a:rPr lang="ru-RU" sz="1600" b="1" dirty="0">
                <a:latin typeface="+mn-lt"/>
              </a:rPr>
              <a:t>0110100011000</a:t>
            </a:r>
            <a:r>
              <a:rPr lang="ru-RU" sz="1600" dirty="0">
                <a:latin typeface="+mn-lt"/>
              </a:rPr>
              <a:t>.</a:t>
            </a:r>
          </a:p>
          <a:p>
            <a:pPr algn="just"/>
            <a:r>
              <a:rPr lang="ru-RU" sz="1600" dirty="0">
                <a:latin typeface="+mn-lt"/>
              </a:rPr>
              <a:t>Код буквы </a:t>
            </a:r>
            <a:r>
              <a:rPr lang="en-US" sz="1600" dirty="0">
                <a:latin typeface="+mn-lt"/>
              </a:rPr>
              <a:t>B</a:t>
            </a:r>
            <a:r>
              <a:rPr lang="ru-RU" sz="1600" dirty="0">
                <a:latin typeface="+mn-lt"/>
              </a:rPr>
              <a:t> (</a:t>
            </a:r>
            <a:r>
              <a:rPr lang="ru-RU" sz="1600" u="sng" dirty="0">
                <a:latin typeface="+mn-lt"/>
              </a:rPr>
              <a:t>01</a:t>
            </a:r>
            <a:r>
              <a:rPr lang="ru-RU" sz="1600" dirty="0">
                <a:latin typeface="+mn-lt"/>
              </a:rPr>
              <a:t>) является началом кода буквы </a:t>
            </a:r>
            <a:r>
              <a:rPr lang="en-US" sz="1600" dirty="0">
                <a:latin typeface="+mn-lt"/>
              </a:rPr>
              <a:t>E</a:t>
            </a:r>
            <a:r>
              <a:rPr lang="ru-RU" sz="1600" dirty="0">
                <a:latin typeface="+mn-lt"/>
              </a:rPr>
              <a:t> (</a:t>
            </a:r>
            <a:r>
              <a:rPr lang="ru-RU" sz="1600" u="sng" dirty="0">
                <a:latin typeface="+mn-lt"/>
              </a:rPr>
              <a:t>01</a:t>
            </a:r>
            <a:r>
              <a:rPr lang="ru-RU" sz="1600" dirty="0">
                <a:latin typeface="+mn-lt"/>
              </a:rPr>
              <a:t>1), код буквы </a:t>
            </a:r>
            <a:r>
              <a:rPr lang="en-US" sz="1600" dirty="0">
                <a:latin typeface="+mn-lt"/>
              </a:rPr>
              <a:t>D</a:t>
            </a:r>
            <a:r>
              <a:rPr lang="ru-RU" sz="1600" dirty="0">
                <a:latin typeface="+mn-lt"/>
              </a:rPr>
              <a:t> (</a:t>
            </a:r>
            <a:r>
              <a:rPr lang="ru-RU" sz="1600" u="sng" dirty="0">
                <a:latin typeface="+mn-lt"/>
              </a:rPr>
              <a:t>10</a:t>
            </a:r>
            <a:r>
              <a:rPr lang="ru-RU" sz="1600" dirty="0">
                <a:latin typeface="+mn-lt"/>
              </a:rPr>
              <a:t>) является началом кода буквы </a:t>
            </a:r>
            <a:r>
              <a:rPr lang="en-US" sz="1600" dirty="0">
                <a:latin typeface="+mn-lt"/>
              </a:rPr>
              <a:t>C</a:t>
            </a:r>
            <a:r>
              <a:rPr lang="ru-RU" sz="1600" dirty="0">
                <a:latin typeface="+mn-lt"/>
              </a:rPr>
              <a:t> (</a:t>
            </a:r>
            <a:r>
              <a:rPr lang="ru-RU" sz="1600" u="sng" dirty="0">
                <a:latin typeface="+mn-lt"/>
              </a:rPr>
              <a:t>10</a:t>
            </a:r>
            <a:r>
              <a:rPr lang="ru-RU" sz="1600" dirty="0">
                <a:latin typeface="+mn-lt"/>
              </a:rPr>
              <a:t>0). Поэтому этот код не префиксный. </a:t>
            </a:r>
            <a:endParaRPr lang="ru-RU" sz="1600" dirty="0" smtClean="0">
              <a:latin typeface="+mn-lt"/>
            </a:endParaRPr>
          </a:p>
          <a:p>
            <a:pPr algn="just"/>
            <a:r>
              <a:rPr lang="ru-RU" sz="1600" dirty="0" smtClean="0">
                <a:latin typeface="+mn-lt"/>
              </a:rPr>
              <a:t>В </a:t>
            </a:r>
            <a:r>
              <a:rPr lang="ru-RU" sz="1600" dirty="0">
                <a:latin typeface="+mn-lt"/>
              </a:rPr>
              <a:t>тоже время кодом 01 или 10 не заканчивается ни один другой код. Поэтому этот код постфиксный, и его можно однозначно декодировать с конца (справа налево).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11860" y="4335946"/>
            <a:ext cx="25202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>
                <a:latin typeface="Courier New"/>
                <a:ea typeface="Calibri"/>
              </a:rPr>
              <a:t>01 10 100 011 </a:t>
            </a:r>
            <a:r>
              <a:rPr lang="ru-RU" sz="1600" b="1" dirty="0" smtClean="0">
                <a:latin typeface="Courier New"/>
                <a:ea typeface="Calibri"/>
              </a:rPr>
              <a:t>000</a:t>
            </a:r>
            <a:endParaRPr lang="ru-RU" sz="1600" dirty="0">
              <a:latin typeface="Times New Roman"/>
              <a:ea typeface="Calibri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275856" y="4610530"/>
            <a:ext cx="2190488" cy="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9" name="Прямоугольник 8"/>
          <p:cNvSpPr/>
          <p:nvPr/>
        </p:nvSpPr>
        <p:spPr>
          <a:xfrm>
            <a:off x="3275856" y="4551970"/>
            <a:ext cx="25202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600" dirty="0" smtClean="0">
                <a:latin typeface="Courier New"/>
                <a:ea typeface="Calibri"/>
              </a:rPr>
              <a:t> </a:t>
            </a:r>
            <a:r>
              <a:rPr lang="en-US" sz="1600" dirty="0">
                <a:latin typeface="Courier New"/>
                <a:ea typeface="Calibri"/>
              </a:rPr>
              <a:t>B  D  C   E   A  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854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effectLst/>
                <a:latin typeface="Times New Roman"/>
                <a:ea typeface="Calibri"/>
              </a:rPr>
              <a:t>2-1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91530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n-lt"/>
              </a:rPr>
              <a:t>Сообщение было зашифровано кодом. Использовались только буквы, приведённые в таблице.</a:t>
            </a:r>
            <a:r>
              <a:rPr lang="ru-RU" sz="1200" dirty="0">
                <a:latin typeface="+mn-lt"/>
              </a:rPr>
              <a:t> </a:t>
            </a:r>
            <a:r>
              <a:rPr lang="ru-RU" sz="1200" dirty="0" smtClean="0">
                <a:latin typeface="+mn-lt"/>
              </a:rPr>
              <a:t> </a:t>
            </a:r>
            <a:endParaRPr lang="ru-RU" sz="12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059" y="2247714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lvl="0"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Данный код – равномерный 5-разрядный. Поэтому для декодирования достаточно разбить сообщение на группы по 5 символов и найти полученные коды в таблице.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3853376"/>
            <a:ext cx="11128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В.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3916" y="4291231"/>
            <a:ext cx="77805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+mn-lt"/>
              </a:rPr>
              <a:t>В </a:t>
            </a:r>
            <a:r>
              <a:rPr lang="ru-RU" sz="1600" dirty="0">
                <a:solidFill>
                  <a:srgbClr val="FF0000"/>
                </a:solidFill>
                <a:latin typeface="+mn-lt"/>
              </a:rPr>
              <a:t>ответе может потребоваться записать сам текст, количество букв в нём, повторяющиеся буквы. Текст не обязательно должен быть осмысленным.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3507854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Буква В повторяется 2 раза.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298932"/>
              </p:ext>
            </p:extLst>
          </p:nvPr>
        </p:nvGraphicFramePr>
        <p:xfrm>
          <a:off x="2339752" y="915566"/>
          <a:ext cx="4267200" cy="505460"/>
        </p:xfrm>
        <a:graphic>
          <a:graphicData uri="http://schemas.openxmlformats.org/drawingml/2006/table">
            <a:tbl>
              <a:tblPr firstRow="1" firstCol="1" bandRow="1"/>
              <a:tblGrid>
                <a:gridCol w="713742"/>
                <a:gridCol w="706751"/>
                <a:gridCol w="711836"/>
                <a:gridCol w="709293"/>
                <a:gridCol w="709293"/>
                <a:gridCol w="716285"/>
              </a:tblGrid>
              <a:tr h="2514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8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Б</a:t>
                      </a:r>
                      <a:endParaRPr lang="ru-RU" sz="8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8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8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SimHei"/>
                          <a:cs typeface="SimHei"/>
                        </a:rPr>
                        <a:t>Д</a:t>
                      </a:r>
                      <a:endParaRPr lang="ru-RU" sz="8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8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strike="noStrike" spc="3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Franklin Gothic Demi"/>
                          <a:cs typeface="Courier New" pitchFamily="49" charset="0"/>
                        </a:rPr>
                        <a:t>..о..</a:t>
                      </a:r>
                      <a:endParaRPr lang="ru-RU" sz="850" dirty="0">
                        <a:effectLst/>
                        <a:latin typeface="Courier New" pitchFamily="49" charset="0"/>
                        <a:ea typeface="Times New Roman"/>
                        <a:cs typeface="Courier New" pitchFamily="49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strike="noStrike" spc="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Franklin Gothic Demi"/>
                          <a:cs typeface="Courier New" pitchFamily="49" charset="0"/>
                        </a:rPr>
                        <a:t>.</a:t>
                      </a:r>
                      <a:r>
                        <a:rPr lang="ru-RU" sz="1400" b="1" i="0" u="none" strike="noStrike" spc="5" dirty="0" err="1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Bookman Old Style"/>
                          <a:cs typeface="Courier New" pitchFamily="49" charset="0"/>
                        </a:rPr>
                        <a:t>о..о</a:t>
                      </a:r>
                      <a:endParaRPr lang="ru-RU" sz="850" dirty="0">
                        <a:effectLst/>
                        <a:latin typeface="Courier New" pitchFamily="49" charset="0"/>
                        <a:ea typeface="Times New Roman"/>
                        <a:cs typeface="Courier New" pitchFamily="49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strike="noStrike" spc="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Franklin Gothic Demi"/>
                          <a:cs typeface="Courier New" pitchFamily="49" charset="0"/>
                        </a:rPr>
                        <a:t>.</a:t>
                      </a:r>
                      <a:r>
                        <a:rPr lang="ru-RU" sz="1400" b="1" i="0" u="none" strike="noStrike" spc="5" dirty="0" err="1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Bookman Old Style"/>
                          <a:cs typeface="Courier New" pitchFamily="49" charset="0"/>
                        </a:rPr>
                        <a:t>оо.о</a:t>
                      </a:r>
                      <a:endParaRPr lang="ru-RU" sz="850" dirty="0">
                        <a:effectLst/>
                        <a:latin typeface="Courier New" pitchFamily="49" charset="0"/>
                        <a:ea typeface="Times New Roman"/>
                        <a:cs typeface="Courier New" pitchFamily="49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strike="noStrike" spc="5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Bookman Old Style"/>
                          <a:cs typeface="Courier New" pitchFamily="49" charset="0"/>
                        </a:rPr>
                        <a:t>.</a:t>
                      </a:r>
                      <a:r>
                        <a:rPr lang="ru-RU" sz="1400" b="1" i="0" u="none" strike="noStrike" spc="5" dirty="0" err="1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Bookman Old Style"/>
                          <a:cs typeface="Courier New" pitchFamily="49" charset="0"/>
                        </a:rPr>
                        <a:t>оооо</a:t>
                      </a:r>
                      <a:endParaRPr lang="ru-RU" sz="850" dirty="0">
                        <a:effectLst/>
                        <a:latin typeface="Courier New" pitchFamily="49" charset="0"/>
                        <a:ea typeface="Times New Roman"/>
                        <a:cs typeface="Courier New" pitchFamily="49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strike="noStrike" spc="1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Franklin Gothic Demi"/>
                          <a:cs typeface="Courier New" pitchFamily="49" charset="0"/>
                        </a:rPr>
                        <a:t>...</a:t>
                      </a:r>
                      <a:r>
                        <a:rPr lang="ru-RU" sz="1400" b="1" i="0" u="none" strike="noStrike" spc="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Bookman Old Style"/>
                          <a:cs typeface="Courier New" pitchFamily="49" charset="0"/>
                        </a:rPr>
                        <a:t>о</a:t>
                      </a:r>
                      <a:r>
                        <a:rPr lang="ru-RU" sz="1400" b="1" i="0" u="none" strike="noStrike" spc="1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Franklin Gothic Demi"/>
                          <a:cs typeface="Courier New" pitchFamily="49" charset="0"/>
                        </a:rPr>
                        <a:t>.</a:t>
                      </a:r>
                      <a:endParaRPr lang="ru-RU" sz="850" dirty="0">
                        <a:effectLst/>
                        <a:latin typeface="Courier New" pitchFamily="49" charset="0"/>
                        <a:ea typeface="Times New Roman"/>
                        <a:cs typeface="Courier New" pitchFamily="49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strike="noStrike" spc="0" dirty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Franklin Gothic Demi"/>
                          <a:cs typeface="Courier New" pitchFamily="49" charset="0"/>
                        </a:rPr>
                        <a:t>.</a:t>
                      </a:r>
                      <a:r>
                        <a:rPr lang="ru-RU" sz="1400" b="1" i="0" u="none" strike="noStrike" spc="5" dirty="0" err="1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Bookman Old Style"/>
                          <a:cs typeface="Courier New" pitchFamily="49" charset="0"/>
                        </a:rPr>
                        <a:t>о.оо</a:t>
                      </a:r>
                      <a:endParaRPr lang="ru-RU" sz="850" dirty="0">
                        <a:effectLst/>
                        <a:latin typeface="Courier New" pitchFamily="49" charset="0"/>
                        <a:ea typeface="Times New Roman"/>
                        <a:cs typeface="Courier New" pitchFamily="49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23528" y="1455626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n-lt"/>
              </a:rPr>
              <a:t>Определите, какая(-</a:t>
            </a:r>
            <a:r>
              <a:rPr lang="ru-RU" sz="1600" dirty="0" err="1">
                <a:latin typeface="+mn-lt"/>
              </a:rPr>
              <a:t>ие</a:t>
            </a:r>
            <a:r>
              <a:rPr lang="ru-RU" sz="1600" dirty="0">
                <a:latin typeface="+mn-lt"/>
              </a:rPr>
              <a:t>) буква(-ы) в сообщении повторяется(-</a:t>
            </a:r>
            <a:r>
              <a:rPr lang="ru-RU" sz="1600" dirty="0" err="1">
                <a:latin typeface="+mn-lt"/>
              </a:rPr>
              <a:t>ются</a:t>
            </a:r>
            <a:r>
              <a:rPr lang="ru-RU" sz="1600" dirty="0">
                <a:latin typeface="+mn-lt"/>
              </a:rPr>
              <a:t>) более одного раза, и запишите её (их) в ответе</a:t>
            </a:r>
            <a:r>
              <a:rPr lang="ru-RU" sz="1600" dirty="0" smtClean="0">
                <a:latin typeface="+mn-lt"/>
              </a:rPr>
              <a:t>.</a:t>
            </a:r>
          </a:p>
          <a:p>
            <a:pPr algn="ctr"/>
            <a:r>
              <a:rPr lang="ru-RU" sz="1600" dirty="0" smtClean="0">
                <a:latin typeface="+mn-lt"/>
              </a:rPr>
              <a:t> </a:t>
            </a:r>
            <a:r>
              <a:rPr lang="ru-RU" sz="1600" b="1" dirty="0">
                <a:latin typeface="Courier New" pitchFamily="49" charset="0"/>
                <a:cs typeface="Courier New" pitchFamily="49" charset="0"/>
              </a:rPr>
              <a:t>.о..</a:t>
            </a:r>
            <a:r>
              <a:rPr lang="ru-RU" sz="1600" b="1" dirty="0" err="1">
                <a:latin typeface="Courier New" pitchFamily="49" charset="0"/>
                <a:cs typeface="Courier New" pitchFamily="49" charset="0"/>
              </a:rPr>
              <a:t>о.оо.о.оо.о</a:t>
            </a:r>
            <a:r>
              <a:rPr lang="ru-RU" sz="1600" b="1" dirty="0">
                <a:latin typeface="Courier New" pitchFamily="49" charset="0"/>
                <a:cs typeface="Courier New" pitchFamily="49" charset="0"/>
              </a:rPr>
              <a:t>...о..</a:t>
            </a:r>
            <a:r>
              <a:rPr lang="ru-RU" sz="1600" b="1" dirty="0" err="1" smtClean="0">
                <a:latin typeface="Courier New" pitchFamily="49" charset="0"/>
                <a:cs typeface="Courier New" pitchFamily="49" charset="0"/>
              </a:rPr>
              <a:t>о.оо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31031" y="3006598"/>
            <a:ext cx="39061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4770">
              <a:spcAft>
                <a:spcPts val="0"/>
              </a:spcAft>
            </a:pP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.</a:t>
            </a:r>
            <a:r>
              <a:rPr lang="ru-RU" sz="1600" dirty="0" err="1">
                <a:solidFill>
                  <a:srgbClr val="000099"/>
                </a:solidFill>
                <a:latin typeface="Courier New"/>
                <a:ea typeface="Calibri"/>
              </a:rPr>
              <a:t>о..о</a:t>
            </a: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 .</a:t>
            </a:r>
            <a:r>
              <a:rPr lang="ru-RU" sz="1600" dirty="0" err="1">
                <a:solidFill>
                  <a:srgbClr val="000099"/>
                </a:solidFill>
                <a:latin typeface="Courier New"/>
                <a:ea typeface="Calibri"/>
              </a:rPr>
              <a:t>оо.о</a:t>
            </a: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 .</a:t>
            </a:r>
            <a:r>
              <a:rPr lang="ru-RU" sz="1600" dirty="0" err="1">
                <a:solidFill>
                  <a:srgbClr val="000099"/>
                </a:solidFill>
                <a:latin typeface="Courier New"/>
                <a:ea typeface="Calibri"/>
              </a:rPr>
              <a:t>оо.о</a:t>
            </a: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 ...о. .</a:t>
            </a:r>
            <a:r>
              <a:rPr lang="ru-RU" sz="1600" dirty="0" err="1" smtClean="0">
                <a:solidFill>
                  <a:srgbClr val="000099"/>
                </a:solidFill>
                <a:latin typeface="Courier New"/>
                <a:ea typeface="Calibri"/>
              </a:rPr>
              <a:t>о.оо</a:t>
            </a:r>
            <a:endParaRPr lang="ru-RU" sz="1600" dirty="0">
              <a:solidFill>
                <a:srgbClr val="000099"/>
              </a:solidFill>
              <a:latin typeface="Times New Roman"/>
              <a:ea typeface="Calibri"/>
            </a:endParaRPr>
          </a:p>
        </p:txBody>
      </p:sp>
      <p:pic>
        <p:nvPicPr>
          <p:cNvPr id="13" name="Рисунок 12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4358701"/>
            <a:ext cx="554103" cy="4813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Группа 7"/>
          <p:cNvGrpSpPr/>
          <p:nvPr/>
        </p:nvGrpSpPr>
        <p:grpSpPr>
          <a:xfrm>
            <a:off x="3383868" y="3078711"/>
            <a:ext cx="2196244" cy="429143"/>
            <a:chOff x="3722764" y="1959682"/>
            <a:chExt cx="2196244" cy="326941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3722764" y="1959682"/>
              <a:ext cx="0" cy="32403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4465400" y="1962587"/>
              <a:ext cx="0" cy="32403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5192204" y="1959682"/>
              <a:ext cx="0" cy="32403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919008" y="1959682"/>
              <a:ext cx="0" cy="32403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Прямая соединительная линия 5"/>
          <p:cNvCxnSpPr/>
          <p:nvPr/>
        </p:nvCxnSpPr>
        <p:spPr>
          <a:xfrm>
            <a:off x="4942612" y="1743658"/>
            <a:ext cx="35538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798302" y="3245807"/>
            <a:ext cx="3393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 Б     В     </a:t>
            </a:r>
            <a:r>
              <a:rPr lang="ru-RU" sz="1600" dirty="0" err="1">
                <a:solidFill>
                  <a:srgbClr val="000099"/>
                </a:solidFill>
                <a:latin typeface="Courier New"/>
                <a:ea typeface="Calibri"/>
              </a:rPr>
              <a:t>В</a:t>
            </a: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     Д     Е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731414" y="3298554"/>
            <a:ext cx="3568778" cy="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5494994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3" grpId="0" build="p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2-2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91530"/>
            <a:ext cx="85521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От разведчика была получена следующая шифрованная радиограмма, переданная с использованием азбуки Морзе:</a:t>
            </a:r>
            <a:r>
              <a:rPr lang="ru-RU" sz="1200" dirty="0" smtClean="0">
                <a:solidFill>
                  <a:srgbClr val="000000"/>
                </a:solidFill>
                <a:latin typeface="Calibri"/>
              </a:rPr>
              <a:t> </a:t>
            </a:r>
          </a:p>
          <a:p>
            <a:pPr algn="ctr"/>
            <a:r>
              <a:rPr lang="ru-RU" sz="1600" b="1" dirty="0" smtClean="0">
                <a:latin typeface="Courier New"/>
                <a:ea typeface="Calibri"/>
              </a:rPr>
              <a:t>-----••----••--••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При передаче радиограммы было потеряно разбиение на буквы, но известно, что в радиограмме использовались только следующие буквы.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0549" y="2727321"/>
            <a:ext cx="85521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Коды в таблице – неравномерные префиксные, так как никакое кодовое слово не является началом другого (более длинного) кодового слова. Поэтому сообщение можно однозначно декодировать слева направо.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0549" y="4659982"/>
            <a:ext cx="11128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6.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5356" y="4335946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Получено сообщение ОЗОНЕЗ. В нём шесть букв.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0549" y="2391730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Определите текст радиограммы. В ответе укажите, сколько букв было в исходной радиограмме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13646"/>
              </p:ext>
            </p:extLst>
          </p:nvPr>
        </p:nvGraphicFramePr>
        <p:xfrm>
          <a:off x="3030276" y="1914969"/>
          <a:ext cx="3068320" cy="462280"/>
        </p:xfrm>
        <a:graphic>
          <a:graphicData uri="http://schemas.openxmlformats.org/drawingml/2006/table">
            <a:tbl>
              <a:tblPr firstRow="1" firstCol="1" bandRow="1"/>
              <a:tblGrid>
                <a:gridCol w="626110"/>
                <a:gridCol w="624205"/>
                <a:gridCol w="596900"/>
                <a:gridCol w="624205"/>
                <a:gridCol w="596900"/>
              </a:tblGrid>
              <a:tr h="231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</a:rPr>
                        <a:t>Е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/>
                          <a:ea typeface="Calibri"/>
                        </a:rPr>
                        <a:t>Н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/>
                          <a:ea typeface="Calibri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</a:rPr>
                        <a:t>З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/>
                          <a:ea typeface="Calibri"/>
                        </a:rPr>
                        <a:t>Щ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ourier New"/>
                          <a:ea typeface="Calibri"/>
                        </a:rPr>
                        <a:t>•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Courier New"/>
                          <a:ea typeface="Calibri"/>
                        </a:rPr>
                        <a:t>-•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ourier New"/>
                          <a:ea typeface="Calibri"/>
                        </a:rPr>
                        <a:t>---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ourier New"/>
                          <a:ea typeface="Calibri"/>
                        </a:rPr>
                        <a:t>--••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ourier New"/>
                          <a:ea typeface="Calibri"/>
                        </a:rPr>
                        <a:t>--•-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52445" y="3831890"/>
            <a:ext cx="2988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---</a:t>
            </a:r>
            <a:r>
              <a:rPr lang="ru-RU" sz="1600" b="1" dirty="0">
                <a:solidFill>
                  <a:srgbClr val="000099"/>
                </a:solidFill>
                <a:latin typeface="Courier New"/>
                <a:ea typeface="Calibri"/>
              </a:rPr>
              <a:t> </a:t>
            </a: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--••</a:t>
            </a:r>
            <a:r>
              <a:rPr lang="ru-RU" sz="1600" b="1" dirty="0">
                <a:solidFill>
                  <a:srgbClr val="000099"/>
                </a:solidFill>
                <a:latin typeface="Courier New"/>
                <a:ea typeface="Calibri"/>
              </a:rPr>
              <a:t> </a:t>
            </a: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---</a:t>
            </a:r>
            <a:r>
              <a:rPr lang="ru-RU" sz="1600" b="1" dirty="0">
                <a:solidFill>
                  <a:srgbClr val="000099"/>
                </a:solidFill>
                <a:latin typeface="Courier New"/>
                <a:ea typeface="Calibri"/>
              </a:rPr>
              <a:t> </a:t>
            </a: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-•</a:t>
            </a:r>
            <a:r>
              <a:rPr lang="ru-RU" sz="1600" b="1" dirty="0">
                <a:solidFill>
                  <a:srgbClr val="000099"/>
                </a:solidFill>
                <a:latin typeface="Courier New"/>
                <a:ea typeface="Calibri"/>
              </a:rPr>
              <a:t> </a:t>
            </a:r>
            <a:r>
              <a:rPr lang="ru-RU" sz="1600" dirty="0">
                <a:solidFill>
                  <a:srgbClr val="000099"/>
                </a:solidFill>
                <a:latin typeface="Courier New"/>
                <a:ea typeface="Calibri"/>
              </a:rPr>
              <a:t>•</a:t>
            </a:r>
            <a:r>
              <a:rPr lang="ru-RU" sz="1600" b="1" dirty="0">
                <a:solidFill>
                  <a:srgbClr val="000099"/>
                </a:solidFill>
                <a:latin typeface="Courier New"/>
                <a:ea typeface="Calibri"/>
              </a:rPr>
              <a:t> </a:t>
            </a:r>
            <a:r>
              <a:rPr lang="ru-RU" sz="1600" dirty="0" smtClean="0">
                <a:solidFill>
                  <a:srgbClr val="000099"/>
                </a:solidFill>
                <a:latin typeface="Courier New"/>
                <a:ea typeface="Calibri"/>
              </a:rPr>
              <a:t>--••</a:t>
            </a:r>
            <a:endParaRPr lang="ru-RU" sz="1600" dirty="0">
              <a:solidFill>
                <a:srgbClr val="000099"/>
              </a:solidFill>
              <a:latin typeface="Times New Roman"/>
              <a:ea typeface="Calibri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077964" y="4097366"/>
            <a:ext cx="2790180" cy="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2" name="Прямоугольник 11"/>
          <p:cNvSpPr/>
          <p:nvPr/>
        </p:nvSpPr>
        <p:spPr>
          <a:xfrm>
            <a:off x="3059832" y="4047914"/>
            <a:ext cx="2988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 smtClean="0">
                <a:solidFill>
                  <a:srgbClr val="000099"/>
                </a:solidFill>
                <a:latin typeface="Courier New"/>
                <a:ea typeface="Calibri"/>
              </a:rPr>
              <a:t> О   З    О  Н  Е  З  </a:t>
            </a:r>
            <a:endParaRPr lang="ru-RU" sz="1600" dirty="0">
              <a:solidFill>
                <a:srgbClr val="000099"/>
              </a:solidFill>
              <a:effectLst/>
              <a:latin typeface="Times New Roman"/>
              <a:ea typeface="Calibri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824028" y="2679762"/>
            <a:ext cx="16201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Группа 20"/>
          <p:cNvGrpSpPr/>
          <p:nvPr/>
        </p:nvGrpSpPr>
        <p:grpSpPr>
          <a:xfrm>
            <a:off x="3563888" y="3831890"/>
            <a:ext cx="1728192" cy="468052"/>
            <a:chOff x="3563888" y="3831890"/>
            <a:chExt cx="1728192" cy="46805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3563888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175956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4644008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040052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5292080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973367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/>
      <p:bldP spid="14" grpId="0"/>
      <p:bldP spid="5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2-3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91530"/>
            <a:ext cx="85521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От разведчика было получено 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сообщение: </a:t>
            </a:r>
            <a:r>
              <a:rPr lang="ru-RU" sz="16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1101011001001010</a:t>
            </a:r>
            <a:endParaRPr lang="ru-RU" sz="1600" b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В этом сообщении зашифрован пароль – последовательность русских букв.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В пароле использовались только буквы К, Л, М, О, С, 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Т. Каждая </a:t>
            </a:r>
            <a:r>
              <a:rPr lang="ru-RU" sz="1600" dirty="0">
                <a:solidFill>
                  <a:srgbClr val="000000"/>
                </a:solidFill>
                <a:latin typeface="Calibri"/>
              </a:rPr>
              <a:t>буква кодировалась двоичным словом по такой таблице: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0549" y="2283718"/>
            <a:ext cx="85521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Коды в таблице не являются префиксными, так как код буквы К (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01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) есть в начале кода буквы О (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01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0), код буквы М (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11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) есть в начале кода буквы Л (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11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0). В то же время, короткими кодами не заканчивается ни один более длинный код.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То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есть этот код – постфиксный, и сообщение можно однозначно декодировать справа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налево.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Сначала ищем в таблице кодовое слово длиной 2 символа, если такового нет – ищем кодовое слово длиной 3 символа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0549" y="4587974"/>
            <a:ext cx="18149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МОЛОКО.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5355" y="2031690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Расшифруйте сообщение. Запишите в ответе пароль.</a:t>
            </a:r>
            <a:endParaRPr lang="ru-RU" sz="1600" dirty="0" smtClean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835589"/>
              </p:ext>
            </p:extLst>
          </p:nvPr>
        </p:nvGraphicFramePr>
        <p:xfrm>
          <a:off x="2879812" y="1563638"/>
          <a:ext cx="3696970" cy="462280"/>
        </p:xfrm>
        <a:graphic>
          <a:graphicData uri="http://schemas.openxmlformats.org/drawingml/2006/table">
            <a:tbl>
              <a:tblPr firstRow="1" firstCol="1" bandRow="1"/>
              <a:tblGrid>
                <a:gridCol w="626110"/>
                <a:gridCol w="624205"/>
                <a:gridCol w="596900"/>
                <a:gridCol w="624205"/>
                <a:gridCol w="596900"/>
                <a:gridCol w="628650"/>
              </a:tblGrid>
              <a:tr h="231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</a:rPr>
                        <a:t>К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/>
                          <a:ea typeface="Calibri"/>
                        </a:rPr>
                        <a:t>Л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/>
                          <a:ea typeface="Calibri"/>
                        </a:rPr>
                        <a:t>М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/>
                          <a:ea typeface="Calibri"/>
                        </a:rPr>
                        <a:t>О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/>
                          <a:ea typeface="Calibri"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/>
                          <a:ea typeface="Calibri"/>
                        </a:rPr>
                        <a:t>Т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ourier New"/>
                          <a:ea typeface="Calibri"/>
                        </a:rPr>
                        <a:t>01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Courier New"/>
                          <a:ea typeface="Calibri"/>
                        </a:rPr>
                        <a:t>110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Courier New"/>
                          <a:ea typeface="Calibri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ourier New"/>
                          <a:ea typeface="Calibri"/>
                        </a:rPr>
                        <a:t>010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Courier New"/>
                          <a:ea typeface="Calibri"/>
                        </a:rPr>
                        <a:t>100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ourier New"/>
                          <a:ea typeface="Calibri"/>
                        </a:rPr>
                        <a:t>000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347864" y="4047914"/>
            <a:ext cx="28620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000099"/>
                </a:solidFill>
                <a:latin typeface="Courier New"/>
              </a:rPr>
              <a:t>11</a:t>
            </a:r>
            <a:r>
              <a:rPr lang="ru-RU" sz="1600" b="1" dirty="0">
                <a:solidFill>
                  <a:srgbClr val="000099"/>
                </a:solidFill>
                <a:latin typeface="Courier New"/>
              </a:rPr>
              <a:t> </a:t>
            </a:r>
            <a:r>
              <a:rPr lang="ru-RU" sz="1600" dirty="0">
                <a:solidFill>
                  <a:srgbClr val="000099"/>
                </a:solidFill>
                <a:latin typeface="Courier New"/>
              </a:rPr>
              <a:t>010</a:t>
            </a:r>
            <a:r>
              <a:rPr lang="ru-RU" sz="1600" b="1" dirty="0">
                <a:solidFill>
                  <a:srgbClr val="000099"/>
                </a:solidFill>
                <a:latin typeface="Courier New"/>
              </a:rPr>
              <a:t> </a:t>
            </a:r>
            <a:r>
              <a:rPr lang="ru-RU" sz="1600" dirty="0">
                <a:solidFill>
                  <a:srgbClr val="000099"/>
                </a:solidFill>
                <a:latin typeface="Courier New"/>
              </a:rPr>
              <a:t>110</a:t>
            </a:r>
            <a:r>
              <a:rPr lang="ru-RU" sz="1600" b="1" dirty="0">
                <a:solidFill>
                  <a:srgbClr val="000099"/>
                </a:solidFill>
                <a:latin typeface="Courier New"/>
              </a:rPr>
              <a:t> </a:t>
            </a:r>
            <a:r>
              <a:rPr lang="ru-RU" sz="1600" dirty="0">
                <a:solidFill>
                  <a:srgbClr val="000099"/>
                </a:solidFill>
                <a:latin typeface="Courier New"/>
              </a:rPr>
              <a:t>010</a:t>
            </a:r>
            <a:r>
              <a:rPr lang="ru-RU" sz="1600" b="1" dirty="0">
                <a:solidFill>
                  <a:srgbClr val="000099"/>
                </a:solidFill>
                <a:latin typeface="Courier New"/>
              </a:rPr>
              <a:t> </a:t>
            </a:r>
            <a:r>
              <a:rPr lang="ru-RU" sz="1600" dirty="0">
                <a:solidFill>
                  <a:srgbClr val="000099"/>
                </a:solidFill>
                <a:latin typeface="Courier New"/>
              </a:rPr>
              <a:t>01</a:t>
            </a:r>
            <a:r>
              <a:rPr lang="ru-RU" sz="1600" b="1" dirty="0">
                <a:solidFill>
                  <a:srgbClr val="000099"/>
                </a:solidFill>
                <a:latin typeface="Courier New"/>
              </a:rPr>
              <a:t> </a:t>
            </a:r>
            <a:r>
              <a:rPr lang="ru-RU" sz="1600" dirty="0" smtClean="0">
                <a:solidFill>
                  <a:srgbClr val="000099"/>
                </a:solidFill>
                <a:latin typeface="Courier New"/>
              </a:rPr>
              <a:t>010</a:t>
            </a:r>
            <a:endParaRPr lang="ru-RU" sz="1600" dirty="0">
              <a:solidFill>
                <a:srgbClr val="000099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3347864" y="4349394"/>
            <a:ext cx="2646816" cy="0"/>
          </a:xfrm>
          <a:prstGeom prst="straightConnector1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3" name="Прямоугольник 12"/>
          <p:cNvSpPr/>
          <p:nvPr/>
        </p:nvSpPr>
        <p:spPr>
          <a:xfrm>
            <a:off x="3311860" y="4299942"/>
            <a:ext cx="28620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 smtClean="0">
                <a:solidFill>
                  <a:srgbClr val="000099"/>
                </a:solidFill>
                <a:latin typeface="Courier New"/>
              </a:rPr>
              <a:t> </a:t>
            </a:r>
            <a:r>
              <a:rPr lang="ru-RU" sz="1600" dirty="0">
                <a:solidFill>
                  <a:srgbClr val="000099"/>
                </a:solidFill>
                <a:latin typeface="Courier New"/>
              </a:rPr>
              <a:t>М  О   Л   О   К  О</a:t>
            </a:r>
            <a:endParaRPr lang="ru-RU" sz="1600" dirty="0">
              <a:solidFill>
                <a:srgbClr val="000099"/>
              </a:solidFill>
              <a:effectLst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735494" y="4067344"/>
            <a:ext cx="1835776" cy="520629"/>
            <a:chOff x="3563888" y="3831890"/>
            <a:chExt cx="1835776" cy="46805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3563888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067250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4556596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040052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5399664" y="3831890"/>
              <a:ext cx="0" cy="46805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Прямая соединительная линия 20"/>
          <p:cNvCxnSpPr/>
          <p:nvPr/>
        </p:nvCxnSpPr>
        <p:spPr>
          <a:xfrm>
            <a:off x="3527884" y="2333698"/>
            <a:ext cx="14041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05267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3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2-4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0549" y="555526"/>
            <a:ext cx="60296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Ученик шифрует русские слова, записывая вместо каждой буквы её номер в алфавите (без пробелов). 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Некоторые </a:t>
            </a:r>
            <a:r>
              <a:rPr lang="ru-RU" sz="1600" dirty="0">
                <a:solidFill>
                  <a:srgbClr val="000000"/>
                </a:solidFill>
                <a:latin typeface="Calibri"/>
              </a:rPr>
              <a:t>шифровки можно расшифровать несколькими способами. Например, 311333 может означать «ВАЛЯ», может – «ЭЛЯ», а может – «ВААВВВ».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0549" y="3162330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Этот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код не является ни префиксным, ни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постфиксным (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в начале и в конце двухзначных кодов есть коды других букв).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Придётся решать эту задачу методом подбора.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0549" y="4645464"/>
            <a:ext cx="13837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ВИД.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3695" y="1635646"/>
            <a:ext cx="85521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Даны три шифровки:</a:t>
            </a:r>
          </a:p>
          <a:p>
            <a:pPr lvl="1"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5315</a:t>
            </a:r>
          </a:p>
          <a:p>
            <a:pPr lvl="1"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3015</a:t>
            </a:r>
          </a:p>
          <a:p>
            <a:pPr lvl="1"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3105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Только одна из них расшифровывается единственным способом. Найдите её и расшифруйте. Получившееся слово запишите в качестве ответа.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201111"/>
              </p:ext>
            </p:extLst>
          </p:nvPr>
        </p:nvGraphicFramePr>
        <p:xfrm>
          <a:off x="6408206" y="629167"/>
          <a:ext cx="2399274" cy="1942580"/>
        </p:xfrm>
        <a:graphic>
          <a:graphicData uri="http://schemas.openxmlformats.org/drawingml/2006/table">
            <a:tbl>
              <a:tblPr firstRow="1" firstCol="1" bandRow="1"/>
              <a:tblGrid>
                <a:gridCol w="299808"/>
                <a:gridCol w="299808"/>
                <a:gridCol w="299808"/>
                <a:gridCol w="300213"/>
                <a:gridCol w="299808"/>
                <a:gridCol w="299808"/>
                <a:gridCol w="299808"/>
                <a:gridCol w="300213"/>
              </a:tblGrid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  <a:latin typeface="Times New Roman"/>
                        </a:rPr>
                        <a:t>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31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32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33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  <a:latin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  <a:latin typeface="Times New Roman"/>
                        </a:rPr>
                        <a:t>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Ъ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29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258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Times New Roman"/>
                        </a:rPr>
                        <a:t>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37900" y="3900993"/>
            <a:ext cx="7470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0099"/>
                </a:solidFill>
                <a:latin typeface="Calibri"/>
              </a:rPr>
              <a:t>5315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: возможное декодирование 5-3-1-5, 5-31-5, 5-3-15 (нет однозначности).</a:t>
            </a:r>
          </a:p>
          <a:p>
            <a:pPr algn="just"/>
            <a:r>
              <a:rPr lang="ru-RU" sz="1600" b="1" dirty="0">
                <a:solidFill>
                  <a:srgbClr val="000099"/>
                </a:solidFill>
                <a:latin typeface="Calibri"/>
              </a:rPr>
              <a:t>3015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: возможное декодирование 30-1-5, 30-15 (нет однозначности).</a:t>
            </a:r>
          </a:p>
          <a:p>
            <a:pPr algn="just"/>
            <a:r>
              <a:rPr lang="ru-RU" sz="1600" b="1" dirty="0">
                <a:solidFill>
                  <a:srgbClr val="000099"/>
                </a:solidFill>
                <a:latin typeface="Calibri"/>
              </a:rPr>
              <a:t>3105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: декодирование 3-10-5, других вариантов декодирования нет. Это слово ВИД.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690265" y="3162330"/>
            <a:ext cx="291773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7631" y="2895786"/>
            <a:ext cx="10720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7742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2-5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91530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Ученик шифрует русские слова, записывая вместо каждой буквы её код. 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Коды </a:t>
            </a:r>
            <a:r>
              <a:rPr lang="ru-RU" sz="1600" dirty="0">
                <a:solidFill>
                  <a:srgbClr val="000000"/>
                </a:solidFill>
                <a:latin typeface="Calibri"/>
              </a:rPr>
              <a:t>букв 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в таблице:</a:t>
            </a:r>
            <a:endParaRPr lang="ru-RU" sz="16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0549" y="3900993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1600" b="1" dirty="0" smtClean="0">
                <a:solidFill>
                  <a:srgbClr val="000099"/>
                </a:solidFill>
                <a:latin typeface="Calibri"/>
              </a:rPr>
              <a:t>0100100101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: возможные варианты 01-001-001-01, 010-01-001-01 (нет однозначности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).</a:t>
            </a:r>
          </a:p>
          <a:p>
            <a:pPr lvl="1"/>
            <a:r>
              <a:rPr lang="ru-RU" sz="1600" b="1" dirty="0" smtClean="0">
                <a:solidFill>
                  <a:srgbClr val="000099"/>
                </a:solidFill>
                <a:latin typeface="Calibri"/>
              </a:rPr>
              <a:t>1110100101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: возможные варианты 111-01-001-01, 111-010-01-01 (нет однозначности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).</a:t>
            </a:r>
          </a:p>
          <a:p>
            <a:pPr lvl="1"/>
            <a:r>
              <a:rPr lang="ru-RU" sz="1600" b="1" dirty="0" smtClean="0">
                <a:solidFill>
                  <a:srgbClr val="000099"/>
                </a:solidFill>
                <a:latin typeface="Calibri"/>
              </a:rPr>
              <a:t>00110001010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: декодирование 001-100-01-010, других вариантов нет (это слово УДАР).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0549" y="4681468"/>
            <a:ext cx="14385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УДАР.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0549" y="1419622"/>
            <a:ext cx="8552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Некоторые кодовые цепочки можно расшифровать несколькими способами. Например, 00101001 может означать не только УРА, но и УАУ.</a:t>
            </a:r>
            <a:endParaRPr lang="ru-RU" sz="1600" dirty="0" smtClean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020833"/>
              </p:ext>
            </p:extLst>
          </p:nvPr>
        </p:nvGraphicFramePr>
        <p:xfrm>
          <a:off x="2735796" y="915566"/>
          <a:ext cx="4267200" cy="505460"/>
        </p:xfrm>
        <a:graphic>
          <a:graphicData uri="http://schemas.openxmlformats.org/drawingml/2006/table">
            <a:tbl>
              <a:tblPr firstRow="1" firstCol="1" bandRow="1"/>
              <a:tblGrid>
                <a:gridCol w="713742"/>
                <a:gridCol w="706751"/>
                <a:gridCol w="711836"/>
                <a:gridCol w="709293"/>
                <a:gridCol w="709293"/>
                <a:gridCol w="716285"/>
              </a:tblGrid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ourier New"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/>
                      <a:r>
                        <a:rPr lang="ru-RU" sz="1200" spc="-1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01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pc="-1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011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pc="2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pc="-1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111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pc="-1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010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pc="-1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001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0550" y="1887674"/>
            <a:ext cx="30773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Calibri"/>
              </a:rPr>
              <a:t>Даны три кодовые цепочки:</a:t>
            </a:r>
          </a:p>
          <a:p>
            <a:pPr lvl="1"/>
            <a:r>
              <a:rPr lang="ru-RU" sz="1600" dirty="0">
                <a:solidFill>
                  <a:srgbClr val="000000"/>
                </a:solidFill>
                <a:latin typeface="Calibri"/>
              </a:rPr>
              <a:t>0100100101</a:t>
            </a:r>
          </a:p>
          <a:p>
            <a:pPr lvl="1"/>
            <a:r>
              <a:rPr lang="ru-RU" sz="1600" dirty="0">
                <a:solidFill>
                  <a:srgbClr val="000000"/>
                </a:solidFill>
                <a:latin typeface="Calibri"/>
              </a:rPr>
              <a:t>1110100101</a:t>
            </a:r>
          </a:p>
          <a:p>
            <a:pPr lvl="1"/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00110001010</a:t>
            </a:r>
            <a:endParaRPr lang="ru-RU" sz="16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2383019"/>
            <a:ext cx="5762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srgbClr val="000000"/>
                </a:solidFill>
                <a:latin typeface="Calibri"/>
              </a:rPr>
              <a:t>Найдите среди них ту, которая имеет только одну расшифровку, и запишите в ответе расшифрованное слово.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0548" y="2898688"/>
            <a:ext cx="85521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Коды в таблице не является ни префиксными, ни постфиксными, так как код буквы А (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01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) есть в начале кода буквы В (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01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1) и в конце кода буквы У (0</a:t>
            </a:r>
            <a:r>
              <a:rPr lang="ru-RU" sz="1600" u="sng" dirty="0">
                <a:solidFill>
                  <a:srgbClr val="000099"/>
                </a:solidFill>
                <a:latin typeface="Calibri"/>
              </a:rPr>
              <a:t>01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). Поэтому придётся решать эту задачу методом подбора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408204" y="2675406"/>
            <a:ext cx="23042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175956" y="2931790"/>
            <a:ext cx="28083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3308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1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9850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7615</TotalTime>
  <Words>1040</Words>
  <Application>Microsoft Office PowerPoint</Application>
  <PresentationFormat>Экран (16:9)</PresentationFormat>
  <Paragraphs>205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Питон</vt:lpstr>
      <vt:lpstr>ОГЭ по информатике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373</cp:revision>
  <dcterms:created xsi:type="dcterms:W3CDTF">2010-02-14T19:37:55Z</dcterms:created>
  <dcterms:modified xsi:type="dcterms:W3CDTF">2022-07-11T19:23:03Z</dcterms:modified>
</cp:coreProperties>
</file>